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0" r:id="rId3"/>
    <p:sldId id="281" r:id="rId4"/>
    <p:sldId id="282" r:id="rId5"/>
    <p:sldId id="274" r:id="rId6"/>
    <p:sldId id="276" r:id="rId7"/>
    <p:sldId id="351" r:id="rId8"/>
    <p:sldId id="329" r:id="rId9"/>
    <p:sldId id="327" r:id="rId10"/>
    <p:sldId id="287" r:id="rId11"/>
    <p:sldId id="353" r:id="rId12"/>
    <p:sldId id="359" r:id="rId13"/>
    <p:sldId id="360" r:id="rId14"/>
    <p:sldId id="342" r:id="rId15"/>
    <p:sldId id="361" r:id="rId16"/>
    <p:sldId id="362" r:id="rId17"/>
    <p:sldId id="300" r:id="rId18"/>
    <p:sldId id="358" r:id="rId19"/>
    <p:sldId id="336" r:id="rId20"/>
    <p:sldId id="340" r:id="rId21"/>
    <p:sldId id="334" r:id="rId22"/>
    <p:sldId id="335" r:id="rId23"/>
    <p:sldId id="354" r:id="rId24"/>
    <p:sldId id="355" r:id="rId25"/>
    <p:sldId id="356" r:id="rId26"/>
    <p:sldId id="357" r:id="rId27"/>
    <p:sldId id="268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2220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tencent.com/ailab/nlp/embedding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hyperlink" Target="https://cs.stanford.edu/people/karpathy/convnetjs/demo/rldemo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Google_Traffic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gov.hk/e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Application of Big Data and AI in Investment Management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 smtClean="0"/>
              <a:t>Robo</a:t>
            </a:r>
            <a:r>
              <a:rPr lang="en-US" dirty="0" smtClean="0"/>
              <a:t>-Advisor: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1486"/>
            <a:ext cx="7340302" cy="35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8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Smart Beta: </a:t>
            </a:r>
            <a:r>
              <a:rPr lang="en-US" dirty="0"/>
              <a:t>Sentiment Enhanced ETF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constant</a:t>
            </a:r>
            <a:endParaRPr lang="en-US" sz="1800" b="1" dirty="0" smtClean="0"/>
          </a:p>
          <a:p>
            <a:endParaRPr lang="en-US" sz="1800" b="1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1360933" y="2636912"/>
            <a:ext cx="5978203" cy="33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6021698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http://isentium.com/charts//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5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17207" y="1916832"/>
            <a:ext cx="8847281" cy="419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8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96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7525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err="1" smtClean="0"/>
              <a:t>WinVestor</a:t>
            </a:r>
            <a:endParaRPr lang="en-US" sz="2000" b="1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Download from App or Play </a:t>
            </a:r>
            <a:r>
              <a:rPr lang="en-US" sz="2000" dirty="0"/>
              <a:t>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News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Market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Trading Games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ymail_attachmentId8873" descr="eabee25f-de63-4422-a373-e3d4759abd3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5"/>
          <a:stretch/>
        </p:blipFill>
        <p:spPr bwMode="auto">
          <a:xfrm>
            <a:off x="1763688" y="3750543"/>
            <a:ext cx="2741576" cy="248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ymail_attachmentId8881" descr="7340962f-46bb-4f76-9d25-fbd9d0601a6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7"/>
          <a:stretch/>
        </p:blipFill>
        <p:spPr bwMode="auto">
          <a:xfrm>
            <a:off x="5292080" y="1604015"/>
            <a:ext cx="3240360" cy="46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3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Short Term Price Movement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1-min window.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first few levels (for example 3 levels) of the order book while the top level of the book will have higher weighting. The 1-min duration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51567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1,000,000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500,000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9.7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04546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49231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6" y="4808438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iti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3" y="4808438"/>
            <a:ext cx="1278508" cy="8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312017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Decision Tree </a:t>
            </a:r>
            <a:r>
              <a:rPr lang="en-US" sz="1800" dirty="0"/>
              <a:t>to predict </a:t>
            </a:r>
            <a:r>
              <a:rPr lang="en-US" sz="1800" dirty="0" smtClean="0"/>
              <a:t>short-term stock </a:t>
            </a:r>
            <a:r>
              <a:rPr lang="en-US" sz="1800" dirty="0"/>
              <a:t>(5.HK) </a:t>
            </a:r>
            <a:r>
              <a:rPr lang="en-US" sz="1800" dirty="0" smtClean="0"/>
              <a:t>movement (go up or down) from </a:t>
            </a:r>
            <a:r>
              <a:rPr lang="en-US" sz="1800" b="1" dirty="0">
                <a:solidFill>
                  <a:srgbClr val="0070C0"/>
                </a:solidFill>
              </a:rPr>
              <a:t>Order Book Imbalance </a:t>
            </a:r>
            <a:r>
              <a:rPr lang="en-US" sz="1800" dirty="0"/>
              <a:t>(OBI</a:t>
            </a:r>
            <a:r>
              <a:rPr lang="en-US" sz="1800" dirty="0" smtClean="0"/>
              <a:t>) data.</a:t>
            </a:r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L1: Level-1 OBI</a:t>
            </a:r>
          </a:p>
          <a:p>
            <a:pPr lvl="1"/>
            <a:r>
              <a:rPr lang="en-US" sz="1600" dirty="0"/>
              <a:t>L2: Level-2 OBI</a:t>
            </a:r>
          </a:p>
          <a:p>
            <a:pPr lvl="1"/>
            <a:r>
              <a:rPr lang="en-US" sz="1600" dirty="0"/>
              <a:t>L3: Level-3 OBI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Dir: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4716016" y="1666156"/>
            <a:ext cx="2506441" cy="459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9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5013176"/>
            <a:ext cx="864096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Visualize </a:t>
            </a:r>
            <a:r>
              <a:rPr lang="en-US" sz="1800" b="1" dirty="0"/>
              <a:t>the data</a:t>
            </a:r>
            <a:r>
              <a:rPr lang="en-US" sz="1800" dirty="0"/>
              <a:t>: plotting Level-1 OBI and Level-2 OBI</a:t>
            </a:r>
          </a:p>
          <a:p>
            <a:r>
              <a:rPr lang="en-US" sz="1800" dirty="0"/>
              <a:t>Brown dots: stock going </a:t>
            </a:r>
            <a:r>
              <a:rPr lang="en-US" sz="1800" dirty="0" smtClean="0"/>
              <a:t>up, Blue </a:t>
            </a:r>
            <a:r>
              <a:rPr lang="en-US" sz="1800" dirty="0"/>
              <a:t>dots: stock going down</a:t>
            </a:r>
          </a:p>
          <a:p>
            <a:r>
              <a:rPr lang="en-US" sz="1800" dirty="0"/>
              <a:t>More Brown dots (up) when both Level-1 OBI and Level-2 OBI are positive and vice versa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7547" b="4829"/>
          <a:stretch/>
        </p:blipFill>
        <p:spPr bwMode="auto">
          <a:xfrm>
            <a:off x="1259632" y="1571625"/>
            <a:ext cx="576005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1628" y="5445224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Decision Tree training results for this Stock to be more likely to go up when: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Level-1 </a:t>
            </a:r>
            <a:r>
              <a:rPr lang="en-US" sz="1800" dirty="0">
                <a:solidFill>
                  <a:srgbClr val="00B050"/>
                </a:solidFill>
              </a:rPr>
              <a:t>OBI &gt; 0.445379 and Level-2 OBI &gt; 0.429376 and Level-3 OBI &gt; 0.328697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8542" r="14366" b="5983"/>
          <a:stretch/>
        </p:blipFill>
        <p:spPr bwMode="auto">
          <a:xfrm>
            <a:off x="395536" y="1677516"/>
            <a:ext cx="5238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cs.stanford.edu/people/karpathy/convnetjs/demo/rldemo.html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963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JP Morgan LOXM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Learns </a:t>
            </a:r>
            <a:r>
              <a:rPr lang="en-US" sz="1600" dirty="0"/>
              <a:t>to perform the best action </a:t>
            </a:r>
            <a:r>
              <a:rPr lang="en-US" sz="1600" dirty="0" smtClean="0"/>
              <a:t>(choose </a:t>
            </a:r>
            <a:r>
              <a:rPr lang="en-US" sz="1600" b="1" dirty="0">
                <a:solidFill>
                  <a:srgbClr val="0070C0"/>
                </a:solidFill>
              </a:rPr>
              <a:t>optimal price, duration and order size </a:t>
            </a:r>
            <a:r>
              <a:rPr lang="en-US" sz="1600" dirty="0"/>
              <a:t>) based on market conditions</a:t>
            </a:r>
            <a:endParaRPr lang="en-US" sz="1600" b="1" dirty="0" smtClean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u="sng" dirty="0" smtClean="0"/>
              <a:t>State</a:t>
            </a:r>
            <a:r>
              <a:rPr lang="en-US" sz="1600" b="1" dirty="0" smtClean="0"/>
              <a:t>: </a:t>
            </a:r>
            <a:r>
              <a:rPr lang="en-US" sz="1600" dirty="0" smtClean="0"/>
              <a:t>price </a:t>
            </a:r>
            <a:r>
              <a:rPr lang="en-US" sz="1600" dirty="0"/>
              <a:t>series, </a:t>
            </a:r>
            <a:r>
              <a:rPr lang="en-US" sz="1600" dirty="0" smtClean="0"/>
              <a:t>spread </a:t>
            </a:r>
            <a:r>
              <a:rPr lang="en-US" sz="1600" dirty="0"/>
              <a:t>cost, fill probability, size placed, </a:t>
            </a:r>
            <a:r>
              <a:rPr lang="en-US" sz="1600" dirty="0" smtClean="0"/>
              <a:t>elapsed </a:t>
            </a:r>
            <a:r>
              <a:rPr lang="en-US" sz="1600" dirty="0"/>
              <a:t>time, %</a:t>
            </a:r>
            <a:r>
              <a:rPr lang="en-US" sz="1600" dirty="0" smtClean="0"/>
              <a:t>progress</a:t>
            </a:r>
          </a:p>
          <a:p>
            <a:pPr marL="0" indent="0"/>
            <a:endParaRPr lang="en-US" sz="1600" b="1" dirty="0" smtClean="0"/>
          </a:p>
          <a:p>
            <a:pPr marL="0" indent="0"/>
            <a:r>
              <a:rPr lang="en-US" sz="1600" b="1" u="sng" dirty="0" smtClean="0"/>
              <a:t>Rewards</a:t>
            </a:r>
            <a:r>
              <a:rPr lang="en-US" sz="1600" b="1" dirty="0" smtClean="0"/>
              <a:t>:</a:t>
            </a:r>
            <a:r>
              <a:rPr lang="en-US" sz="1600" dirty="0"/>
              <a:t> </a:t>
            </a:r>
            <a:r>
              <a:rPr lang="en-US" sz="1600" dirty="0" smtClean="0"/>
              <a:t>immediate </a:t>
            </a:r>
            <a:r>
              <a:rPr lang="en-US" sz="1600" dirty="0"/>
              <a:t>rewards </a:t>
            </a:r>
            <a:r>
              <a:rPr lang="en-US" sz="1600" dirty="0" smtClean="0"/>
              <a:t>(price spread) </a:t>
            </a:r>
            <a:r>
              <a:rPr lang="en-US" sz="1600" dirty="0"/>
              <a:t>and terminal </a:t>
            </a:r>
            <a:r>
              <a:rPr lang="en-US" sz="1600" dirty="0" smtClean="0"/>
              <a:t>(end </a:t>
            </a:r>
            <a:r>
              <a:rPr lang="en-US" sz="1600" dirty="0"/>
              <a:t>of </a:t>
            </a:r>
            <a:r>
              <a:rPr lang="en-US" sz="1600" dirty="0" smtClean="0"/>
              <a:t>episode) </a:t>
            </a:r>
            <a:r>
              <a:rPr lang="en-US" sz="1600" dirty="0"/>
              <a:t>rewards like completion, order duration and market penalties </a:t>
            </a:r>
            <a:r>
              <a:rPr lang="en-US" sz="1600" dirty="0" smtClean="0"/>
              <a:t>(negative </a:t>
            </a:r>
            <a:r>
              <a:rPr lang="en-US" sz="1600" dirty="0"/>
              <a:t>rewards that punish the </a:t>
            </a:r>
            <a:r>
              <a:rPr lang="en-US" sz="1600" dirty="0" smtClean="0"/>
              <a:t>agent)</a:t>
            </a:r>
            <a:endParaRPr lang="en-US" sz="1600" dirty="0"/>
          </a:p>
          <a:p>
            <a:pPr marL="57150" indent="0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ttps://cdn-images-1.medium.com/max/1600/1*37d7EHMjhxPhfVJtbre9k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0"/>
          <a:stretch/>
        </p:blipFill>
        <p:spPr bwMode="auto">
          <a:xfrm>
            <a:off x="3419872" y="1916832"/>
            <a:ext cx="5436058" cy="35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160094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It is a very black box approach and may not be welcomed by compliance and regulators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142761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ghtning Bolt 5"/>
          <p:cNvSpPr/>
          <p:nvPr/>
        </p:nvSpPr>
        <p:spPr bwMode="auto">
          <a:xfrm flipH="1">
            <a:off x="658416" y="5780112"/>
            <a:ext cx="457200" cy="45720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96797" y="1722966"/>
            <a:ext cx="7200800" cy="4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" y="1700808"/>
            <a:ext cx="7832939" cy="44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Key Themes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dirty="0"/>
              <a:t>Quantitative: statistics, </a:t>
            </a:r>
            <a:r>
              <a:rPr lang="en-US" sz="2000" dirty="0" smtClean="0"/>
              <a:t>models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dirty="0"/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Trading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en.wikipedia.org/wiki/Google_Traffic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899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Public agencies </a:t>
            </a:r>
            <a:r>
              <a:rPr lang="en-US" sz="1800" dirty="0" smtClean="0"/>
              <a:t>(e.g. federal and state governments)	</a:t>
            </a:r>
            <a:r>
              <a:rPr lang="en-US" sz="1800" dirty="0" smtClean="0">
                <a:hlinkClick r:id="rId2"/>
              </a:rPr>
              <a:t>https://data.gov.hk/en/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316041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B050"/>
                </a:solidFill>
              </a:rPr>
              <a:t>Other ideas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Amazon: track </a:t>
            </a:r>
            <a:r>
              <a:rPr lang="en-US" sz="14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Gov</a:t>
            </a:r>
            <a:r>
              <a:rPr lang="en-US" sz="1400" dirty="0" smtClean="0"/>
              <a:t> </a:t>
            </a:r>
            <a:r>
              <a:rPr lang="en-US" sz="1400" dirty="0"/>
              <a:t>open data (such as pollution index, beach water quality</a:t>
            </a:r>
            <a:r>
              <a:rPr lang="en-US" sz="1400" dirty="0" smtClean="0"/>
              <a:t>): track </a:t>
            </a:r>
            <a:r>
              <a:rPr lang="en-US" sz="1400" dirty="0"/>
              <a:t>health for pharmaceutical stocks</a:t>
            </a:r>
          </a:p>
        </p:txBody>
      </p:sp>
    </p:spTree>
    <p:extLst>
      <p:ext uri="{BB962C8B-B14F-4D97-AF65-F5344CB8AC3E}">
        <p14:creationId xmlns:p14="http://schemas.microsoft.com/office/powerpoint/2010/main" val="31387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the </a:t>
            </a:r>
            <a:r>
              <a:rPr lang="en-US" sz="1800" dirty="0" smtClean="0"/>
              <a:t>crescent-shaped shadows </a:t>
            </a:r>
            <a:r>
              <a:rPr lang="en-US" sz="1800" dirty="0"/>
              <a:t>cast by the sun also change shape. By tracking these shape changes </a:t>
            </a:r>
            <a:r>
              <a:rPr lang="en-US" sz="1800" dirty="0" smtClean="0"/>
              <a:t>(AI techniques),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/>
              <a:t>levels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>
                <a:hlinkClick r:id="rId3"/>
              </a:rPr>
              <a:t>https://www.wired.com/2015/03/orbital-insight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7458</TotalTime>
  <Words>758</Words>
  <Application>Microsoft Office PowerPoint</Application>
  <PresentationFormat>On-screen Show (4:3)</PresentationFormat>
  <Paragraphs>159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PowerPoint Template-CBF</vt:lpstr>
      <vt:lpstr>Application of Big Data and AI in Investment Management</vt:lpstr>
      <vt:lpstr>My Background</vt:lpstr>
      <vt:lpstr>My Work</vt:lpstr>
      <vt:lpstr>My Work</vt:lpstr>
      <vt:lpstr>Key Themes</vt:lpstr>
      <vt:lpstr>Data, Data, Data….</vt:lpstr>
      <vt:lpstr>Individuals: Digital Footprints</vt:lpstr>
      <vt:lpstr>Business Processes</vt:lpstr>
      <vt:lpstr>Satellite image: Oil Reserve</vt:lpstr>
      <vt:lpstr>Robo-Advisor: AI ETF</vt:lpstr>
      <vt:lpstr>Example: AI ETF</vt:lpstr>
      <vt:lpstr>Sentiment Analysis</vt:lpstr>
      <vt:lpstr>Thomson Reuters MarketPsych Indices (TRMI)</vt:lpstr>
      <vt:lpstr>Smart Beta: Sentiment Enhanced ETF </vt:lpstr>
      <vt:lpstr>Word2Vec – Sentiment Analysis</vt:lpstr>
      <vt:lpstr>Word2Vec – Chinese Language</vt:lpstr>
      <vt:lpstr>Social Trading</vt:lpstr>
      <vt:lpstr>Example: Social Trading</vt:lpstr>
      <vt:lpstr>Short Term Price Movement</vt:lpstr>
      <vt:lpstr>Short Term Price Movement</vt:lpstr>
      <vt:lpstr>Short Term Price Movement</vt:lpstr>
      <vt:lpstr>Short Term Price Movement</vt:lpstr>
      <vt:lpstr>Reinforcement Learning</vt:lpstr>
      <vt:lpstr>Reinforcement Learning on Trading</vt:lpstr>
      <vt:lpstr>Reinforcement Learning on Trading</vt:lpstr>
      <vt:lpstr>Reinforcement Learning on Trading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60</cp:revision>
  <cp:lastPrinted>2013-10-02T07:30:28Z</cp:lastPrinted>
  <dcterms:created xsi:type="dcterms:W3CDTF">2018-01-14T13:40:03Z</dcterms:created>
  <dcterms:modified xsi:type="dcterms:W3CDTF">2019-04-24T00:10:32Z</dcterms:modified>
</cp:coreProperties>
</file>